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9" d="100"/>
          <a:sy n="69" d="100"/>
        </p:scale>
        <p:origin x="-1968"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2227091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360979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1755860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2654010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734766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2550753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4087122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3438783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134619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1623463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B0705D-588C-4900-B311-60AC84D011A0}" type="datetimeFigureOut">
              <a:rPr lang="en-US" smtClean="0"/>
              <a:pPr/>
              <a:t>10/16/2013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2551716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B0705D-588C-4900-B311-60AC84D011A0}" type="datetimeFigureOut">
              <a:rPr lang="en-US" smtClean="0"/>
              <a:pPr/>
              <a:t>10/16/2013</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E1F336-43D9-4FF0-BE08-A0C9AC823EA7}" type="slidenum">
              <a:rPr lang="en-US" smtClean="0"/>
              <a:pPr/>
              <a:t>‹#›</a:t>
            </a:fld>
            <a:endParaRPr lang="en-US"/>
          </a:p>
        </p:txBody>
      </p:sp>
    </p:spTree>
    <p:extLst>
      <p:ext uri="{BB962C8B-B14F-4D97-AF65-F5344CB8AC3E}">
        <p14:creationId xmlns:p14="http://schemas.microsoft.com/office/powerpoint/2010/main" xmlns="" val="3690817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balancedscorecard.org/" TargetMode="External"/><Relationship Id="rId1" Type="http://schemas.openxmlformats.org/officeDocument/2006/relationships/slideLayout" Target="../slideLayouts/slideLayout7.xml"/><Relationship Id="rId6" Type="http://schemas.openxmlformats.org/officeDocument/2006/relationships/image" Target="../media/image3.wmf"/><Relationship Id="rId5" Type="http://schemas.openxmlformats.org/officeDocument/2006/relationships/image" Target="../media/image2.png"/><Relationship Id="rId4" Type="http://schemas.openxmlformats.org/officeDocument/2006/relationships/hyperlink" Target="http://www.moaa-nc.org/index.ph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gif"/><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286435"/>
            <a:ext cx="6629400" cy="769441"/>
          </a:xfrm>
          <a:prstGeom prst="rect">
            <a:avLst/>
          </a:prstGeom>
          <a:noFill/>
        </p:spPr>
        <p:txBody>
          <a:bodyPr wrap="square" rtlCol="0">
            <a:spAutoFit/>
          </a:bodyPr>
          <a:lstStyle/>
          <a:p>
            <a:pPr algn="ctr"/>
            <a:r>
              <a:rPr lang="en-US" sz="2400" dirty="0" smtClean="0"/>
              <a:t>MOAA NC Council of Chapters</a:t>
            </a:r>
            <a:r>
              <a:rPr lang="en-US" sz="2000" dirty="0" smtClean="0"/>
              <a:t/>
            </a:r>
            <a:br>
              <a:rPr lang="en-US" sz="2000" dirty="0" smtClean="0"/>
            </a:br>
            <a:r>
              <a:rPr lang="en-US" sz="2000" dirty="0" smtClean="0"/>
              <a:t>Balanced Scorecard </a:t>
            </a:r>
            <a:endParaRPr lang="en-US" sz="2000" dirty="0"/>
          </a:p>
        </p:txBody>
      </p:sp>
      <p:sp>
        <p:nvSpPr>
          <p:cNvPr id="5" name="TextBox 4"/>
          <p:cNvSpPr txBox="1"/>
          <p:nvPr/>
        </p:nvSpPr>
        <p:spPr>
          <a:xfrm>
            <a:off x="152400" y="1143001"/>
            <a:ext cx="8686800" cy="5262979"/>
          </a:xfrm>
          <a:prstGeom prst="rect">
            <a:avLst/>
          </a:prstGeom>
          <a:noFill/>
        </p:spPr>
        <p:txBody>
          <a:bodyPr wrap="square" rtlCol="0">
            <a:spAutoFit/>
          </a:bodyPr>
          <a:lstStyle/>
          <a:p>
            <a:r>
              <a:rPr lang="en-US" sz="1200" dirty="0"/>
              <a:t>The balanced scorecard is a strategic planning and management system that is used extensively in business and industry, government, and nonprofit organizations worldwide to align business activities to the vision and strategy of the organization, improve internal and external communications, and monitor organization performance against strategic goals. It was originated by Drs. Robert Kaplan (Harvard Business School) and David Norton as a performance measurement framework that added strategic non-financial performance measures to traditional financial metrics to give managers and executives a more 'balanced' view of organizational performance.  </a:t>
            </a:r>
            <a:r>
              <a:rPr lang="en-US" sz="1200" dirty="0">
                <a:hlinkClick r:id="rId2"/>
              </a:rPr>
              <a:t>www.balancedscorecard.org</a:t>
            </a:r>
            <a:endParaRPr lang="en-US" sz="1200" dirty="0"/>
          </a:p>
          <a:p>
            <a:r>
              <a:rPr lang="en-US" sz="1200" dirty="0"/>
              <a:t> </a:t>
            </a:r>
          </a:p>
          <a:p>
            <a:r>
              <a:rPr lang="en-US" sz="1200" dirty="0"/>
              <a:t>Many of the officers have had experience with the balanced scorecard while on active duty or in the civilian/business sector.  NC Council of Chapters (NCCOC) initiated a project led by COL Jeri </a:t>
            </a:r>
            <a:r>
              <a:rPr lang="en-US" sz="1200" dirty="0" smtClean="0"/>
              <a:t>Graham</a:t>
            </a:r>
            <a:r>
              <a:rPr lang="en-US" sz="1200" dirty="0"/>
              <a:t>, USA, ret., in 4</a:t>
            </a:r>
            <a:r>
              <a:rPr lang="en-US" sz="1200" baseline="30000" dirty="0"/>
              <a:t>th</a:t>
            </a:r>
            <a:r>
              <a:rPr lang="en-US" sz="1200" dirty="0"/>
              <a:t> calendar quarter </a:t>
            </a:r>
            <a:r>
              <a:rPr lang="en-US" sz="1200" dirty="0" smtClean="0"/>
              <a:t>2012 </a:t>
            </a:r>
            <a:r>
              <a:rPr lang="en-US" sz="1200" dirty="0"/>
              <a:t>to develop a scorecard for the Council that could be adapted to each Chapter in the council.  The expected advantages of a common set of goals in a balanced scorecard are:</a:t>
            </a:r>
          </a:p>
          <a:p>
            <a:pPr marL="628650" lvl="1" indent="-171450">
              <a:buFont typeface="Arial" pitchFamily="34" charset="0"/>
              <a:buChar char="•"/>
            </a:pPr>
            <a:r>
              <a:rPr lang="en-US" sz="1200" dirty="0"/>
              <a:t>Alignment of strategic initiatives, objectives and measures that provides focus for organizational efforts.</a:t>
            </a:r>
          </a:p>
          <a:p>
            <a:pPr marL="628650" lvl="1" indent="-171450">
              <a:buFont typeface="Arial" pitchFamily="34" charset="0"/>
              <a:buChar char="•"/>
            </a:pPr>
            <a:r>
              <a:rPr lang="en-US" sz="1200" dirty="0"/>
              <a:t>The Balanced Scorecard provides leadership with a comprehensive picture of accomplishments and short falls</a:t>
            </a:r>
          </a:p>
          <a:p>
            <a:pPr marL="628650" lvl="1" indent="-171450">
              <a:buFont typeface="Arial" pitchFamily="34" charset="0"/>
              <a:buChar char="•"/>
            </a:pPr>
            <a:r>
              <a:rPr lang="en-US" sz="1200" dirty="0"/>
              <a:t>The methodology facilitates communication and understanding of business goals and strategies at all levels of an organization</a:t>
            </a:r>
          </a:p>
          <a:p>
            <a:pPr marL="628650" lvl="1" indent="-171450">
              <a:buFont typeface="Arial" pitchFamily="34" charset="0"/>
              <a:buChar char="•"/>
            </a:pPr>
            <a:r>
              <a:rPr lang="en-US" sz="1200" dirty="0"/>
              <a:t>Usable Results - Transforms strategy into action and desired behaviors.</a:t>
            </a:r>
          </a:p>
          <a:p>
            <a:pPr marL="628650" lvl="1" indent="-171450">
              <a:buFont typeface="Arial" pitchFamily="34" charset="0"/>
              <a:buChar char="•"/>
            </a:pPr>
            <a:r>
              <a:rPr lang="en-US" sz="1200" dirty="0"/>
              <a:t>Initiatives are continually measured and evaluated against established </a:t>
            </a:r>
          </a:p>
          <a:p>
            <a:pPr marL="628650" lvl="1" indent="-171450">
              <a:buFont typeface="Arial" pitchFamily="34" charset="0"/>
              <a:buChar char="•"/>
            </a:pPr>
            <a:r>
              <a:rPr lang="en-US" sz="1200" dirty="0"/>
              <a:t>Creates teamwork and cooperation by focusing efforts on the critical few objectives and encourages open communication and </a:t>
            </a:r>
            <a:r>
              <a:rPr lang="en-US" sz="1200" dirty="0" smtClean="0"/>
              <a:t>collaboration</a:t>
            </a:r>
          </a:p>
          <a:p>
            <a:endParaRPr lang="en-US" sz="1200" dirty="0"/>
          </a:p>
          <a:p>
            <a:r>
              <a:rPr lang="en-US" sz="1200" dirty="0" smtClean="0"/>
              <a:t>The attached  is the working document </a:t>
            </a:r>
          </a:p>
          <a:p>
            <a:endParaRPr lang="en-US" sz="1200" dirty="0"/>
          </a:p>
          <a:p>
            <a:r>
              <a:rPr lang="en-US" sz="1200" dirty="0"/>
              <a:t>Mission:  MOAA Chapters in North Carolina come together as the North Carolina Council of Chapters (NCCOC) for mutual promotion, coordination and support for military officers and their families at every stage of life and career. NCCOC is a powerful force in speaking for a strong national defense and representing the interests of military officers and their families with the NC Legislature, local communities and national MOAA programs.</a:t>
            </a:r>
          </a:p>
          <a:p>
            <a:endParaRPr lang="en-US" sz="1200" dirty="0"/>
          </a:p>
          <a:p>
            <a:r>
              <a:rPr lang="en-US" sz="1200" dirty="0"/>
              <a:t> </a:t>
            </a:r>
          </a:p>
          <a:p>
            <a:endParaRPr lang="en-US" sz="1200" dirty="0"/>
          </a:p>
        </p:txBody>
      </p:sp>
      <p:pic>
        <p:nvPicPr>
          <p:cNvPr id="1027" name="Picture 3" descr="C:\Users\David\AppData\Local\Microsoft\Windows\Temporary Internet Files\Content.IE5\FSCFM2JG\MC900441458[1].pn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228076" y="294047"/>
            <a:ext cx="1611124" cy="925153"/>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http://www.moaa-nc.org/grafix/logoicon.png">
            <a:hlinkClick r:id="rId4"/>
          </p:cNvPr>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352800" y="5791200"/>
            <a:ext cx="2743200" cy="838200"/>
          </a:xfrm>
          <a:prstGeom prst="rect">
            <a:avLst/>
          </a:prstGeom>
          <a:noFill/>
          <a:extLst>
            <a:ext uri="{909E8E84-426E-40DD-AFC4-6F175D3DCCD1}">
              <a14:hiddenFill xmlns:a14="http://schemas.microsoft.com/office/drawing/2010/main" xmlns="">
                <a:solidFill>
                  <a:srgbClr val="FFFFFF"/>
                </a:solidFill>
              </a14:hiddenFill>
            </a:ext>
          </a:extLst>
        </p:spPr>
      </p:pic>
      <p:pic>
        <p:nvPicPr>
          <p:cNvPr id="1031" name="Picture 7" descr="C:\Users\David\AppData\Local\Microsoft\Windows\Temporary Internet Files\Content.IE5\WK4M67RP\MC900286542[1].wmf"/>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609600" y="176578"/>
            <a:ext cx="1072744" cy="87929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406738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p:cNvGrpSpPr/>
          <p:nvPr/>
        </p:nvGrpSpPr>
        <p:grpSpPr>
          <a:xfrm>
            <a:off x="4800600" y="100304"/>
            <a:ext cx="4191000" cy="2956165"/>
            <a:chOff x="4724400" y="100304"/>
            <a:chExt cx="4267200" cy="2956165"/>
          </a:xfrm>
        </p:grpSpPr>
        <p:sp>
          <p:nvSpPr>
            <p:cNvPr id="11" name="TextBox 10"/>
            <p:cNvSpPr txBox="1"/>
            <p:nvPr/>
          </p:nvSpPr>
          <p:spPr>
            <a:xfrm>
              <a:off x="4724400" y="100304"/>
              <a:ext cx="4267200" cy="646331"/>
            </a:xfrm>
            <a:prstGeom prst="rect">
              <a:avLst/>
            </a:prstGeom>
            <a:noFill/>
            <a:ln w="25400">
              <a:solidFill>
                <a:schemeClr val="tx1"/>
              </a:solidFill>
            </a:ln>
            <a:effectLst/>
          </p:spPr>
          <p:txBody>
            <a:bodyPr wrap="square" rtlCol="0">
              <a:spAutoFit/>
            </a:bodyPr>
            <a:lstStyle/>
            <a:p>
              <a:pPr algn="ctr"/>
              <a:r>
                <a:rPr lang="en-US" sz="900" b="1" u="sng" dirty="0">
                  <a:latin typeface="+mj-lt"/>
                  <a:cs typeface="Kalinga" pitchFamily="34" charset="0"/>
                </a:rPr>
                <a:t>Internal Processes and </a:t>
              </a:r>
              <a:r>
                <a:rPr lang="en-US" sz="900" b="1" u="sng" dirty="0" smtClean="0">
                  <a:latin typeface="+mj-lt"/>
                  <a:cs typeface="Kalinga" pitchFamily="34" charset="0"/>
                </a:rPr>
                <a:t>Systems</a:t>
              </a:r>
            </a:p>
            <a:p>
              <a:r>
                <a:rPr lang="en-US" sz="900" dirty="0" smtClean="0">
                  <a:latin typeface="+mj-lt"/>
                  <a:cs typeface="Kalinga" pitchFamily="34" charset="0"/>
                </a:rPr>
                <a:t>Systems </a:t>
              </a:r>
              <a:r>
                <a:rPr lang="en-US" sz="900" dirty="0">
                  <a:latin typeface="+mj-lt"/>
                  <a:cs typeface="Kalinga" pitchFamily="34" charset="0"/>
                </a:rPr>
                <a:t>that promote monitoring status of goals and objectives, coordinate efforts, provide information and develop teamwork.  This includes both format and informal administrative processes, communications and information sharing and meetings.</a:t>
              </a:r>
            </a:p>
          </p:txBody>
        </p:sp>
        <p:sp>
          <p:nvSpPr>
            <p:cNvPr id="12" name="TextBox 11"/>
            <p:cNvSpPr txBox="1"/>
            <p:nvPr/>
          </p:nvSpPr>
          <p:spPr>
            <a:xfrm>
              <a:off x="4724400" y="748145"/>
              <a:ext cx="4267200" cy="2308324"/>
            </a:xfrm>
            <a:prstGeom prst="rect">
              <a:avLst/>
            </a:prstGeom>
            <a:noFill/>
            <a:ln w="25400">
              <a:solidFill>
                <a:schemeClr val="tx1"/>
              </a:solidFill>
            </a:ln>
          </p:spPr>
          <p:txBody>
            <a:bodyPr wrap="square" rtlCol="0">
              <a:spAutoFit/>
            </a:bodyPr>
            <a:lstStyle/>
            <a:p>
              <a:r>
                <a:rPr lang="en-US" sz="900" u="sng" dirty="0">
                  <a:latin typeface="+mj-lt"/>
                  <a:cs typeface="Kalinga" pitchFamily="34" charset="0"/>
                </a:rPr>
                <a:t>Key Elements:</a:t>
              </a:r>
              <a:endParaRPr lang="en-US" sz="900" dirty="0">
                <a:latin typeface="+mj-lt"/>
                <a:cs typeface="Kalinga" pitchFamily="34" charset="0"/>
              </a:endParaRPr>
            </a:p>
            <a:p>
              <a:r>
                <a:rPr lang="en-US" sz="900" dirty="0">
                  <a:latin typeface="+mj-lt"/>
                  <a:cs typeface="Kalinga" pitchFamily="34" charset="0"/>
                </a:rPr>
                <a:t>NCCOC provides support to chapters through management, standardized approaches and documentation making NCCOC and Chapters more effective and efficient.  </a:t>
              </a:r>
            </a:p>
            <a:p>
              <a:r>
                <a:rPr lang="en-US" sz="900" u="sng" dirty="0">
                  <a:latin typeface="+mj-lt"/>
                  <a:cs typeface="Kalinga" pitchFamily="34" charset="0"/>
                </a:rPr>
                <a:t>Objectives</a:t>
              </a:r>
              <a:r>
                <a:rPr lang="en-US" sz="900" dirty="0">
                  <a:latin typeface="+mj-lt"/>
                  <a:cs typeface="Kalinga" pitchFamily="34" charset="0"/>
                </a:rPr>
                <a:t>:</a:t>
              </a:r>
            </a:p>
            <a:p>
              <a:pPr lvl="0"/>
              <a:r>
                <a:rPr lang="en-US" sz="900" dirty="0">
                  <a:latin typeface="+mj-lt"/>
                  <a:cs typeface="Kalinga" pitchFamily="34" charset="0"/>
                </a:rPr>
                <a:t>Improve communications with all Stakeholders (NCCOC, Chapters, MOAA, NC MOAA Members).</a:t>
              </a:r>
            </a:p>
            <a:p>
              <a:pPr lvl="0"/>
              <a:r>
                <a:rPr lang="en-US" sz="900" dirty="0">
                  <a:latin typeface="+mj-lt"/>
                  <a:cs typeface="Kalinga" pitchFamily="34" charset="0"/>
                </a:rPr>
                <a:t>Provide leveraged resources and talent</a:t>
              </a:r>
            </a:p>
            <a:p>
              <a:pPr lvl="0"/>
              <a:r>
                <a:rPr lang="en-US" sz="900" dirty="0">
                  <a:latin typeface="+mj-lt"/>
                  <a:cs typeface="Kalinga" pitchFamily="34" charset="0"/>
                </a:rPr>
                <a:t>Evaluate current processes and systems, identify needs.</a:t>
              </a:r>
            </a:p>
            <a:p>
              <a:pPr lvl="0"/>
              <a:r>
                <a:rPr lang="en-US" sz="900" dirty="0">
                  <a:latin typeface="+mj-lt"/>
                  <a:cs typeface="Kalinga" pitchFamily="34" charset="0"/>
                </a:rPr>
                <a:t>Use of Technology</a:t>
              </a:r>
            </a:p>
            <a:p>
              <a:r>
                <a:rPr lang="en-US" sz="900" u="sng" dirty="0">
                  <a:latin typeface="+mj-lt"/>
                  <a:cs typeface="Kalinga" pitchFamily="34" charset="0"/>
                </a:rPr>
                <a:t>Measures</a:t>
              </a:r>
              <a:endParaRPr lang="en-US" sz="900" dirty="0">
                <a:latin typeface="+mj-lt"/>
                <a:cs typeface="Kalinga" pitchFamily="34" charset="0"/>
              </a:endParaRPr>
            </a:p>
            <a:p>
              <a:pPr lvl="0"/>
              <a:r>
                <a:rPr lang="en-US" sz="900" dirty="0">
                  <a:latin typeface="+mj-lt"/>
                  <a:cs typeface="Kalinga" pitchFamily="34" charset="0"/>
                </a:rPr>
                <a:t>Archive of best </a:t>
              </a:r>
              <a:r>
                <a:rPr lang="en-US" sz="900" dirty="0" smtClean="0">
                  <a:latin typeface="+mj-lt"/>
                  <a:cs typeface="Kalinga" pitchFamily="34" charset="0"/>
                </a:rPr>
                <a:t>practices</a:t>
              </a:r>
            </a:p>
            <a:p>
              <a:pPr lvl="0"/>
              <a:r>
                <a:rPr lang="en-US" sz="900" dirty="0" smtClean="0">
                  <a:latin typeface="+mj-lt"/>
                  <a:cs typeface="Kalinga" pitchFamily="34" charset="0"/>
                </a:rPr>
                <a:t>Define </a:t>
              </a:r>
              <a:r>
                <a:rPr lang="en-US" sz="900" dirty="0">
                  <a:latin typeface="+mj-lt"/>
                  <a:cs typeface="Kalinga" pitchFamily="34" charset="0"/>
                </a:rPr>
                <a:t>topics; bylaws, fund raising, programs/speakers, affiliated membership criteria</a:t>
              </a:r>
            </a:p>
            <a:p>
              <a:pPr lvl="0"/>
              <a:r>
                <a:rPr lang="en-US" sz="900" dirty="0">
                  <a:latin typeface="+mj-lt"/>
                  <a:cs typeface="Kalinga" pitchFamily="34" charset="0"/>
                </a:rPr>
                <a:t>Capture/identify current systems, prioritize that need work, assign resources, use SWOT </a:t>
              </a:r>
              <a:r>
                <a:rPr lang="en-US" sz="900" dirty="0" smtClean="0">
                  <a:latin typeface="+mj-lt"/>
                  <a:cs typeface="Kalinga" pitchFamily="34" charset="0"/>
                </a:rPr>
                <a:t>analysis</a:t>
              </a:r>
            </a:p>
            <a:p>
              <a:pPr lvl="0"/>
              <a:endParaRPr lang="en-US" sz="900" dirty="0">
                <a:latin typeface="+mj-lt"/>
                <a:cs typeface="Kalinga" pitchFamily="34" charset="0"/>
              </a:endParaRPr>
            </a:p>
            <a:p>
              <a:pPr lvl="0"/>
              <a:endParaRPr lang="en-US" sz="900" dirty="0">
                <a:latin typeface="+mj-lt"/>
                <a:cs typeface="Kalinga" pitchFamily="34" charset="0"/>
              </a:endParaRPr>
            </a:p>
          </p:txBody>
        </p:sp>
      </p:grpSp>
      <p:grpSp>
        <p:nvGrpSpPr>
          <p:cNvPr id="27" name="Group 26"/>
          <p:cNvGrpSpPr/>
          <p:nvPr/>
        </p:nvGrpSpPr>
        <p:grpSpPr>
          <a:xfrm>
            <a:off x="110834" y="100948"/>
            <a:ext cx="4003967" cy="2947052"/>
            <a:chOff x="110834" y="100948"/>
            <a:chExt cx="4003967" cy="2947052"/>
          </a:xfrm>
        </p:grpSpPr>
        <p:sp>
          <p:nvSpPr>
            <p:cNvPr id="2" name="TextBox 1"/>
            <p:cNvSpPr txBox="1"/>
            <p:nvPr/>
          </p:nvSpPr>
          <p:spPr>
            <a:xfrm>
              <a:off x="110834" y="739676"/>
              <a:ext cx="4003966" cy="2308324"/>
            </a:xfrm>
            <a:prstGeom prst="rect">
              <a:avLst/>
            </a:prstGeom>
            <a:noFill/>
            <a:ln w="25400">
              <a:solidFill>
                <a:schemeClr val="tx1"/>
              </a:solidFill>
            </a:ln>
          </p:spPr>
          <p:txBody>
            <a:bodyPr wrap="square" rtlCol="0">
              <a:spAutoFit/>
            </a:bodyPr>
            <a:lstStyle/>
            <a:p>
              <a:r>
                <a:rPr lang="en-US" sz="900" u="sng" dirty="0" smtClean="0">
                  <a:latin typeface="+mj-lt"/>
                  <a:cs typeface="Kalinga" pitchFamily="34" charset="0"/>
                </a:rPr>
                <a:t>Key </a:t>
              </a:r>
              <a:r>
                <a:rPr lang="en-US" sz="900" u="sng" dirty="0">
                  <a:latin typeface="+mj-lt"/>
                  <a:cs typeface="Kalinga" pitchFamily="34" charset="0"/>
                </a:rPr>
                <a:t>Elements:</a:t>
              </a:r>
              <a:endParaRPr lang="en-US" sz="900" dirty="0">
                <a:latin typeface="+mj-lt"/>
                <a:cs typeface="Kalinga" pitchFamily="34" charset="0"/>
              </a:endParaRPr>
            </a:p>
            <a:p>
              <a:r>
                <a:rPr lang="en-US" sz="900" dirty="0">
                  <a:latin typeface="+mj-lt"/>
                  <a:cs typeface="Kalinga" pitchFamily="34" charset="0"/>
                </a:rPr>
                <a:t>NCCOC will support Chapters in meeting the needs of its members in order to retain, energize and involve them.</a:t>
              </a:r>
            </a:p>
            <a:p>
              <a:r>
                <a:rPr lang="en-US" sz="900" u="sng" dirty="0">
                  <a:latin typeface="+mj-lt"/>
                  <a:cs typeface="Kalinga" pitchFamily="34" charset="0"/>
                </a:rPr>
                <a:t>Objectives</a:t>
              </a:r>
              <a:r>
                <a:rPr lang="en-US" sz="900" dirty="0">
                  <a:latin typeface="+mj-lt"/>
                  <a:cs typeface="Kalinga" pitchFamily="34" charset="0"/>
                </a:rPr>
                <a:t>:</a:t>
              </a:r>
            </a:p>
            <a:p>
              <a:pPr lvl="0"/>
              <a:r>
                <a:rPr lang="en-US" sz="900" dirty="0">
                  <a:latin typeface="+mj-lt"/>
                  <a:cs typeface="Kalinga" pitchFamily="34" charset="0"/>
                </a:rPr>
                <a:t> Identify via a survey, the needs of customers</a:t>
              </a:r>
            </a:p>
            <a:p>
              <a:pPr lvl="0"/>
              <a:r>
                <a:rPr lang="en-US" sz="900" dirty="0">
                  <a:latin typeface="+mj-lt"/>
                  <a:cs typeface="Kalinga" pitchFamily="34" charset="0"/>
                </a:rPr>
                <a:t>Develop actions from the survey</a:t>
              </a:r>
            </a:p>
            <a:p>
              <a:pPr lvl="0"/>
              <a:r>
                <a:rPr lang="en-US" sz="900" dirty="0">
                  <a:latin typeface="+mj-lt"/>
                  <a:cs typeface="Kalinga" pitchFamily="34" charset="0"/>
                </a:rPr>
                <a:t>Promote community outreach efforts for each chapter.</a:t>
              </a:r>
            </a:p>
            <a:p>
              <a:pPr lvl="0"/>
              <a:r>
                <a:rPr lang="en-US" sz="900" dirty="0">
                  <a:latin typeface="+mj-lt"/>
                  <a:cs typeface="Kalinga" pitchFamily="34" charset="0"/>
                </a:rPr>
                <a:t>All Chapters develop goals and objectives (BSC format)</a:t>
              </a:r>
            </a:p>
            <a:p>
              <a:r>
                <a:rPr lang="en-US" sz="900" u="sng" dirty="0">
                  <a:latin typeface="+mj-lt"/>
                  <a:cs typeface="Kalinga" pitchFamily="34" charset="0"/>
                </a:rPr>
                <a:t>Measures:</a:t>
              </a:r>
              <a:endParaRPr lang="en-US" sz="900" dirty="0">
                <a:latin typeface="+mj-lt"/>
                <a:cs typeface="Kalinga" pitchFamily="34" charset="0"/>
              </a:endParaRPr>
            </a:p>
            <a:p>
              <a:pPr lvl="0"/>
              <a:r>
                <a:rPr lang="en-US" sz="900" dirty="0">
                  <a:latin typeface="+mj-lt"/>
                  <a:cs typeface="Kalinga" pitchFamily="34" charset="0"/>
                </a:rPr>
                <a:t>Developing needs survey for Chapter members (suggest this be standardized for Council wide use)</a:t>
              </a:r>
            </a:p>
            <a:p>
              <a:pPr lvl="0"/>
              <a:r>
                <a:rPr lang="en-US" sz="900" dirty="0">
                  <a:latin typeface="+mj-lt"/>
                  <a:cs typeface="Kalinga" pitchFamily="34" charset="0"/>
                </a:rPr>
                <a:t>Develop demographics survey tool to be used by all chapters </a:t>
              </a:r>
            </a:p>
            <a:p>
              <a:pPr lvl="0"/>
              <a:r>
                <a:rPr lang="en-US" sz="900" dirty="0">
                  <a:latin typeface="+mj-lt"/>
                  <a:cs typeface="Kalinga" pitchFamily="34" charset="0"/>
                </a:rPr>
                <a:t>Develop report from National MOAA on legislative contacts from NC MOAA members</a:t>
              </a:r>
            </a:p>
            <a:p>
              <a:r>
                <a:rPr lang="en-US" sz="900" dirty="0">
                  <a:latin typeface="+mj-lt"/>
                  <a:cs typeface="Kalinga" pitchFamily="34" charset="0"/>
                </a:rPr>
                <a:t>Chapters all highlight who and what we're about on their website and publications</a:t>
              </a:r>
              <a:r>
                <a:rPr lang="en-US" sz="900" dirty="0" smtClean="0">
                  <a:latin typeface="+mj-lt"/>
                  <a:cs typeface="Kalinga" pitchFamily="34" charset="0"/>
                </a:rPr>
                <a:t>.</a:t>
              </a:r>
            </a:p>
          </p:txBody>
        </p:sp>
        <p:sp>
          <p:nvSpPr>
            <p:cNvPr id="14" name="TextBox 13"/>
            <p:cNvSpPr txBox="1"/>
            <p:nvPr/>
          </p:nvSpPr>
          <p:spPr>
            <a:xfrm>
              <a:off x="110834" y="100948"/>
              <a:ext cx="4003967" cy="646331"/>
            </a:xfrm>
            <a:prstGeom prst="rect">
              <a:avLst/>
            </a:prstGeom>
            <a:noFill/>
            <a:ln w="25400">
              <a:solidFill>
                <a:schemeClr val="tx1"/>
              </a:solidFill>
            </a:ln>
          </p:spPr>
          <p:txBody>
            <a:bodyPr wrap="square" rtlCol="0">
              <a:spAutoFit/>
            </a:bodyPr>
            <a:lstStyle/>
            <a:p>
              <a:pPr algn="ctr"/>
              <a:r>
                <a:rPr lang="en-US" sz="900" b="1" u="sng" dirty="0" smtClean="0">
                  <a:latin typeface="+mj-lt"/>
                  <a:cs typeface="Kalinga" pitchFamily="34" charset="0"/>
                </a:rPr>
                <a:t>Customers and Stakeholders</a:t>
              </a:r>
              <a:endParaRPr lang="en-US" sz="900" u="sng" dirty="0" smtClean="0">
                <a:latin typeface="+mj-lt"/>
                <a:cs typeface="Kalinga" pitchFamily="34" charset="0"/>
              </a:endParaRPr>
            </a:p>
            <a:p>
              <a:r>
                <a:rPr lang="en-US" sz="900" dirty="0" smtClean="0">
                  <a:latin typeface="+mj-lt"/>
                  <a:cs typeface="Kalinga" pitchFamily="34" charset="0"/>
                </a:rPr>
                <a:t>Customers are active duty, retired and ex-officers.  MOAA can amplify their voice.  Stakeholders include National MOAA, Legislators, media, future generations (pipeline, JROTC, ROTC)</a:t>
              </a:r>
              <a:endParaRPr lang="en-US" sz="900" dirty="0">
                <a:latin typeface="+mj-lt"/>
                <a:cs typeface="Kalinga" pitchFamily="34" charset="0"/>
              </a:endParaRPr>
            </a:p>
          </p:txBody>
        </p:sp>
      </p:grpSp>
      <p:grpSp>
        <p:nvGrpSpPr>
          <p:cNvPr id="28" name="Group 27"/>
          <p:cNvGrpSpPr/>
          <p:nvPr/>
        </p:nvGrpSpPr>
        <p:grpSpPr>
          <a:xfrm>
            <a:off x="110834" y="3352800"/>
            <a:ext cx="4003967" cy="3369679"/>
            <a:chOff x="110834" y="3581400"/>
            <a:chExt cx="4003967" cy="3369679"/>
          </a:xfrm>
        </p:grpSpPr>
        <p:sp>
          <p:nvSpPr>
            <p:cNvPr id="20" name="TextBox 19"/>
            <p:cNvSpPr txBox="1"/>
            <p:nvPr/>
          </p:nvSpPr>
          <p:spPr>
            <a:xfrm>
              <a:off x="110834" y="4227256"/>
              <a:ext cx="4003967" cy="2723823"/>
            </a:xfrm>
            <a:prstGeom prst="rect">
              <a:avLst/>
            </a:prstGeom>
            <a:noFill/>
            <a:ln w="25400">
              <a:solidFill>
                <a:schemeClr val="tx1"/>
              </a:solidFill>
            </a:ln>
          </p:spPr>
          <p:txBody>
            <a:bodyPr wrap="square" rtlCol="0">
              <a:spAutoFit/>
            </a:bodyPr>
            <a:lstStyle/>
            <a:p>
              <a:r>
                <a:rPr lang="en-US" sz="900" u="sng" dirty="0">
                  <a:latin typeface="+mj-lt"/>
                  <a:cs typeface="Kalinga" pitchFamily="34" charset="0"/>
                </a:rPr>
                <a:t>Key Elements:</a:t>
              </a:r>
              <a:endParaRPr lang="en-US" sz="900" dirty="0">
                <a:latin typeface="+mj-lt"/>
                <a:cs typeface="Kalinga" pitchFamily="34" charset="0"/>
              </a:endParaRPr>
            </a:p>
            <a:p>
              <a:r>
                <a:rPr lang="en-US" sz="900" dirty="0">
                  <a:latin typeface="+mj-lt"/>
                  <a:cs typeface="Kalinga" pitchFamily="34" charset="0"/>
                </a:rPr>
                <a:t>NCCOC will work toward increasing membership in all Chapters, supporting MOAAs membership chapter recruiting plans. Members generate revenue and strength in meeting NCCOCs and MOAA goals.  Membership provides financial support for chapters, NCCOC; dues, One Powerful Voice (legislature) and makes impact locally, to improve the health and future of MOAA.  Improve the capability of chapter leadership.</a:t>
              </a:r>
            </a:p>
            <a:p>
              <a:r>
                <a:rPr lang="en-US" sz="900" u="sng" dirty="0">
                  <a:latin typeface="+mj-lt"/>
                  <a:cs typeface="Kalinga" pitchFamily="34" charset="0"/>
                </a:rPr>
                <a:t>Objectives</a:t>
              </a:r>
              <a:r>
                <a:rPr lang="en-US" sz="900" dirty="0">
                  <a:latin typeface="+mj-lt"/>
                  <a:cs typeface="Kalinga" pitchFamily="34" charset="0"/>
                </a:rPr>
                <a:t>:</a:t>
              </a:r>
            </a:p>
            <a:p>
              <a:pPr lvl="0"/>
              <a:r>
                <a:rPr lang="en-US" sz="900" dirty="0">
                  <a:latin typeface="+mj-lt"/>
                  <a:cs typeface="Kalinga" pitchFamily="34" charset="0"/>
                </a:rPr>
                <a:t>Meet goals of MOAA 2013 chapter recruiting</a:t>
              </a:r>
            </a:p>
            <a:p>
              <a:pPr lvl="0"/>
              <a:r>
                <a:rPr lang="en-US" sz="900" dirty="0">
                  <a:latin typeface="+mj-lt"/>
                  <a:cs typeface="Kalinga" pitchFamily="34" charset="0"/>
                </a:rPr>
                <a:t>Implement NCCOC Recruiting and retention</a:t>
              </a:r>
            </a:p>
            <a:p>
              <a:pPr lvl="0"/>
              <a:r>
                <a:rPr lang="en-US" sz="900" dirty="0">
                  <a:latin typeface="+mj-lt"/>
                  <a:cs typeface="Kalinga" pitchFamily="34" charset="0"/>
                </a:rPr>
                <a:t>Meet the informational needs of Chapters</a:t>
              </a:r>
            </a:p>
            <a:p>
              <a:pPr lvl="0"/>
              <a:r>
                <a:rPr lang="en-US" sz="900" dirty="0">
                  <a:latin typeface="+mj-lt"/>
                  <a:cs typeface="Kalinga" pitchFamily="34" charset="0"/>
                </a:rPr>
                <a:t>Use technology to enhance efficiency </a:t>
              </a:r>
            </a:p>
            <a:p>
              <a:r>
                <a:rPr lang="en-US" sz="900" u="sng" dirty="0">
                  <a:latin typeface="+mj-lt"/>
                  <a:cs typeface="Kalinga" pitchFamily="34" charset="0"/>
                </a:rPr>
                <a:t>Measures:</a:t>
              </a:r>
              <a:endParaRPr lang="en-US" sz="900" dirty="0">
                <a:latin typeface="+mj-lt"/>
                <a:cs typeface="Kalinga" pitchFamily="34" charset="0"/>
              </a:endParaRPr>
            </a:p>
            <a:p>
              <a:pPr lvl="0"/>
              <a:r>
                <a:rPr lang="en-US" sz="900" dirty="0">
                  <a:latin typeface="+mj-lt"/>
                  <a:cs typeface="Kalinga" pitchFamily="34" charset="0"/>
                </a:rPr>
                <a:t>Progress on implementing 2013 Chapter recruiting plan.</a:t>
              </a:r>
            </a:p>
            <a:p>
              <a:pPr lvl="0"/>
              <a:r>
                <a:rPr lang="en-US" sz="900" dirty="0">
                  <a:latin typeface="+mj-lt"/>
                  <a:cs typeface="Kalinga" pitchFamily="34" charset="0"/>
                </a:rPr>
                <a:t>Budgetary review of costs involved in printing materials for Council meetings</a:t>
              </a:r>
            </a:p>
            <a:p>
              <a:pPr lvl="0"/>
              <a:r>
                <a:rPr lang="en-US" sz="900" dirty="0">
                  <a:latin typeface="+mj-lt"/>
                  <a:cs typeface="Kalinga" pitchFamily="34" charset="0"/>
                </a:rPr>
                <a:t>Develop budget for quarterly </a:t>
              </a:r>
              <a:r>
                <a:rPr lang="en-US" sz="900" dirty="0" err="1">
                  <a:latin typeface="+mj-lt"/>
                  <a:cs typeface="Kalinga" pitchFamily="34" charset="0"/>
                </a:rPr>
                <a:t>vs</a:t>
              </a:r>
              <a:r>
                <a:rPr lang="en-US" sz="900" dirty="0">
                  <a:latin typeface="+mj-lt"/>
                  <a:cs typeface="Kalinga" pitchFamily="34" charset="0"/>
                </a:rPr>
                <a:t> 3 times/year Council meetings.</a:t>
              </a:r>
            </a:p>
            <a:p>
              <a:pPr lvl="0"/>
              <a:r>
                <a:rPr lang="en-US" sz="900" dirty="0">
                  <a:latin typeface="+mj-lt"/>
                  <a:cs typeface="Kalinga" pitchFamily="34" charset="0"/>
                </a:rPr>
                <a:t>Develop budget and plan for annual state wide education and collaboration meeting.</a:t>
              </a:r>
            </a:p>
            <a:p>
              <a:r>
                <a:rPr lang="en-US" sz="900" dirty="0">
                  <a:latin typeface="+mj-lt"/>
                  <a:cs typeface="Kalinga" pitchFamily="34" charset="0"/>
                </a:rPr>
                <a:t>Develop budget and plan for monthly teleconferences between on-site meetings.</a:t>
              </a:r>
            </a:p>
          </p:txBody>
        </p:sp>
        <p:sp>
          <p:nvSpPr>
            <p:cNvPr id="21" name="TextBox 20"/>
            <p:cNvSpPr txBox="1"/>
            <p:nvPr/>
          </p:nvSpPr>
          <p:spPr>
            <a:xfrm>
              <a:off x="110834" y="3581400"/>
              <a:ext cx="4003967" cy="646331"/>
            </a:xfrm>
            <a:prstGeom prst="rect">
              <a:avLst/>
            </a:prstGeom>
            <a:noFill/>
            <a:ln w="25400">
              <a:solidFill>
                <a:schemeClr val="tx1"/>
              </a:solidFill>
            </a:ln>
          </p:spPr>
          <p:txBody>
            <a:bodyPr wrap="square" rtlCol="0">
              <a:spAutoFit/>
            </a:bodyPr>
            <a:lstStyle/>
            <a:p>
              <a:pPr algn="ctr"/>
              <a:r>
                <a:rPr lang="en-US" sz="900" b="1" u="sng" dirty="0">
                  <a:latin typeface="+mj-lt"/>
                  <a:cs typeface="Kalinga" pitchFamily="34" charset="0"/>
                </a:rPr>
                <a:t>Resources</a:t>
              </a:r>
              <a:endParaRPr lang="en-US" sz="900" u="sng" dirty="0">
                <a:latin typeface="+mj-lt"/>
                <a:cs typeface="Kalinga" pitchFamily="34" charset="0"/>
              </a:endParaRPr>
            </a:p>
            <a:p>
              <a:r>
                <a:rPr lang="en-US" sz="900" dirty="0">
                  <a:latin typeface="+mj-lt"/>
                  <a:cs typeface="Kalinga" pitchFamily="34" charset="0"/>
                </a:rPr>
                <a:t>Resources that enable to realize Mission and Strategy are the members of MOAA that allow for a strong voice.  The dues from these MOAA member allow for funds to promote actions for NCCOC and Chapters</a:t>
              </a:r>
            </a:p>
          </p:txBody>
        </p:sp>
      </p:grpSp>
      <p:grpSp>
        <p:nvGrpSpPr>
          <p:cNvPr id="32" name="Group 31"/>
          <p:cNvGrpSpPr/>
          <p:nvPr/>
        </p:nvGrpSpPr>
        <p:grpSpPr>
          <a:xfrm>
            <a:off x="4800600" y="3352800"/>
            <a:ext cx="4191000" cy="3361133"/>
            <a:chOff x="4800600" y="3352800"/>
            <a:chExt cx="4191000" cy="3361133"/>
          </a:xfrm>
        </p:grpSpPr>
        <p:sp>
          <p:nvSpPr>
            <p:cNvPr id="30" name="TextBox 29"/>
            <p:cNvSpPr txBox="1"/>
            <p:nvPr/>
          </p:nvSpPr>
          <p:spPr>
            <a:xfrm>
              <a:off x="4800600" y="3990110"/>
              <a:ext cx="4191000" cy="2723823"/>
            </a:xfrm>
            <a:prstGeom prst="rect">
              <a:avLst/>
            </a:prstGeom>
            <a:noFill/>
            <a:ln w="25400">
              <a:solidFill>
                <a:schemeClr val="tx1"/>
              </a:solidFill>
            </a:ln>
          </p:spPr>
          <p:txBody>
            <a:bodyPr wrap="square" rtlCol="0">
              <a:spAutoFit/>
            </a:bodyPr>
            <a:lstStyle/>
            <a:p>
              <a:r>
                <a:rPr lang="en-US" sz="900" u="sng" dirty="0"/>
                <a:t>Key Elements:</a:t>
              </a:r>
              <a:endParaRPr lang="en-US" sz="900" dirty="0"/>
            </a:p>
            <a:p>
              <a:r>
                <a:rPr lang="en-US" sz="900" dirty="0"/>
                <a:t>NCCOC must grow leaders in the MOAA role in the Chapter and Council, in MOAA and the community, be effective in succession planning and transition and understand community needs to build a better community</a:t>
              </a:r>
            </a:p>
            <a:p>
              <a:r>
                <a:rPr lang="en-US" sz="900" u="sng" dirty="0"/>
                <a:t>Objectives</a:t>
              </a:r>
              <a:r>
                <a:rPr lang="en-US" sz="900" dirty="0"/>
                <a:t>:</a:t>
              </a:r>
            </a:p>
            <a:p>
              <a:pPr lvl="0"/>
              <a:r>
                <a:rPr lang="en-US" sz="900" dirty="0"/>
                <a:t>Meet the educational needs of Chapters </a:t>
              </a:r>
            </a:p>
            <a:p>
              <a:pPr lvl="0"/>
              <a:r>
                <a:rPr lang="en-US" sz="900" dirty="0"/>
                <a:t>Capitalize on internal resources; develop an expert pool, speakers bureau, link to technology</a:t>
              </a:r>
            </a:p>
            <a:p>
              <a:pPr lvl="0"/>
              <a:r>
                <a:rPr lang="en-US" sz="900" dirty="0"/>
                <a:t>Use electronic meeting, e.g., new president training</a:t>
              </a:r>
            </a:p>
            <a:p>
              <a:pPr lvl="0"/>
              <a:r>
                <a:rPr lang="en-US" sz="900" dirty="0"/>
                <a:t>Use of technology</a:t>
              </a:r>
            </a:p>
            <a:p>
              <a:r>
                <a:rPr lang="en-US" sz="900" u="sng" dirty="0"/>
                <a:t>Measures</a:t>
              </a:r>
              <a:endParaRPr lang="en-US" sz="900" dirty="0"/>
            </a:p>
            <a:p>
              <a:pPr lvl="0"/>
              <a:r>
                <a:rPr lang="en-US" sz="900" dirty="0"/>
                <a:t>Establish a curriculum, agenda</a:t>
              </a:r>
            </a:p>
            <a:p>
              <a:pPr lvl="0"/>
              <a:r>
                <a:rPr lang="en-US" sz="900" dirty="0"/>
                <a:t>Monthly teleconferences, score card driven for administrative agenda; financials, rosters, reports, specific goals and objectives reporting</a:t>
              </a:r>
            </a:p>
            <a:p>
              <a:r>
                <a:rPr lang="en-US" sz="900" dirty="0"/>
                <a:t>Establish Mentor/mentee roles for new </a:t>
              </a:r>
              <a:r>
                <a:rPr lang="en-US" sz="900" dirty="0" smtClean="0"/>
                <a:t>officers</a:t>
              </a:r>
            </a:p>
            <a:p>
              <a:endParaRPr lang="en-US" sz="900" dirty="0"/>
            </a:p>
            <a:p>
              <a:endParaRPr lang="en-US" sz="900" dirty="0" smtClean="0"/>
            </a:p>
            <a:p>
              <a:endParaRPr lang="en-US" sz="900" dirty="0"/>
            </a:p>
            <a:p>
              <a:endParaRPr lang="en-US" sz="900" dirty="0"/>
            </a:p>
          </p:txBody>
        </p:sp>
        <p:sp>
          <p:nvSpPr>
            <p:cNvPr id="31" name="TextBox 30"/>
            <p:cNvSpPr txBox="1"/>
            <p:nvPr/>
          </p:nvSpPr>
          <p:spPr>
            <a:xfrm>
              <a:off x="4800600" y="3352800"/>
              <a:ext cx="4191000" cy="646331"/>
            </a:xfrm>
            <a:prstGeom prst="rect">
              <a:avLst/>
            </a:prstGeom>
            <a:noFill/>
            <a:ln w="25400">
              <a:solidFill>
                <a:schemeClr val="tx1"/>
              </a:solidFill>
            </a:ln>
          </p:spPr>
          <p:txBody>
            <a:bodyPr wrap="square" rtlCol="0">
              <a:spAutoFit/>
            </a:bodyPr>
            <a:lstStyle/>
            <a:p>
              <a:pPr algn="ctr"/>
              <a:r>
                <a:rPr lang="en-US" sz="900" b="1" dirty="0"/>
                <a:t>Learning and Growth</a:t>
              </a:r>
              <a:endParaRPr lang="en-US" sz="900" dirty="0"/>
            </a:p>
            <a:p>
              <a:r>
                <a:rPr lang="en-US" sz="900" dirty="0"/>
                <a:t>Building and resourcing the talents and capabilities of the MOAA leaders and members in the MOAA NC Chapters to meet the goals and objectives and support MOAA national. </a:t>
              </a:r>
            </a:p>
          </p:txBody>
        </p:sp>
      </p:grpSp>
      <p:sp>
        <p:nvSpPr>
          <p:cNvPr id="34" name="Quad Arrow 33"/>
          <p:cNvSpPr/>
          <p:nvPr/>
        </p:nvSpPr>
        <p:spPr>
          <a:xfrm rot="19049419">
            <a:off x="3998615" y="2696461"/>
            <a:ext cx="932840" cy="895541"/>
          </a:xfrm>
          <a:prstGeom prst="quadArrow">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Left-Right Arrow 34"/>
          <p:cNvSpPr/>
          <p:nvPr/>
        </p:nvSpPr>
        <p:spPr>
          <a:xfrm>
            <a:off x="4114801" y="1524000"/>
            <a:ext cx="685799" cy="369838"/>
          </a:xfrm>
          <a:prstGeom prst="leftRightArrow">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Left-Right Arrow 35"/>
          <p:cNvSpPr/>
          <p:nvPr/>
        </p:nvSpPr>
        <p:spPr>
          <a:xfrm>
            <a:off x="4122135" y="4800600"/>
            <a:ext cx="685799" cy="369838"/>
          </a:xfrm>
          <a:prstGeom prst="leftRightArrow">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Left-Right Arrow 36"/>
          <p:cNvSpPr/>
          <p:nvPr/>
        </p:nvSpPr>
        <p:spPr>
          <a:xfrm rot="16200000">
            <a:off x="1061220" y="2986267"/>
            <a:ext cx="685799" cy="369838"/>
          </a:xfrm>
          <a:prstGeom prst="leftRightArrow">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Left-Right Arrow 37"/>
          <p:cNvSpPr/>
          <p:nvPr/>
        </p:nvSpPr>
        <p:spPr>
          <a:xfrm rot="16200000">
            <a:off x="7614420" y="3018963"/>
            <a:ext cx="685799" cy="369838"/>
          </a:xfrm>
          <a:prstGeom prst="leftRightArrow">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655662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C:\Users\David\AppData\Local\Microsoft\Windows\Temporary Internet Files\Content.IE5\WK4M67RP\MC900432497[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7546" y="4872226"/>
            <a:ext cx="1803654" cy="1699597"/>
          </a:xfrm>
          <a:prstGeom prst="rect">
            <a:avLst/>
          </a:prstGeom>
          <a:noFill/>
          <a:extLst>
            <a:ext uri="{909E8E84-426E-40DD-AFC4-6F175D3DCCD1}">
              <a14:hiddenFill xmlns:a14="http://schemas.microsoft.com/office/drawing/2010/main" xmlns="">
                <a:solidFill>
                  <a:srgbClr val="FFFFFF"/>
                </a:solidFill>
              </a14:hiddenFill>
            </a:ext>
          </a:extLst>
        </p:spPr>
      </p:pic>
      <p:pic>
        <p:nvPicPr>
          <p:cNvPr id="5121" name="Picture 1" descr="C:\Users\David\AppData\Local\Microsoft\Windows\Temporary Internet Files\Content.IE5\FSCFM2JG\MC900439356[1].jpg"/>
          <p:cNvPicPr>
            <a:picLocks noChangeAspect="1" noChangeArrowheads="1"/>
          </p:cNvPicPr>
          <p:nvPr/>
        </p:nvPicPr>
        <p:blipFill>
          <a:blip r:embed="rId3" cstate="print">
            <a:extLst>
              <a:ext uri="{BEBA8EAE-BF5A-486C-A8C5-ECC9F3942E4B}">
                <a14:imgProps xmlns:a14="http://schemas.microsoft.com/office/drawing/2010/main" xmlns="">
                  <a14:imgLayer r:embed="rId4">
                    <a14:imgEffect>
                      <a14:colorTemperature colorTemp="7675"/>
                    </a14:imgEffect>
                    <a14:imgEffect>
                      <a14:saturation sat="270000"/>
                    </a14:imgEffect>
                  </a14:imgLayer>
                </a14:imgProps>
              </a:ext>
              <a:ext uri="{28A0092B-C50C-407E-A947-70E740481C1C}">
                <a14:useLocalDpi xmlns:a14="http://schemas.microsoft.com/office/drawing/2010/main" xmlns="" val="0"/>
              </a:ext>
            </a:extLst>
          </a:blip>
          <a:srcRect/>
          <a:stretch>
            <a:fillRect/>
          </a:stretch>
        </p:blipFill>
        <p:spPr bwMode="auto">
          <a:xfrm>
            <a:off x="7010400" y="304800"/>
            <a:ext cx="1866900" cy="1752600"/>
          </a:xfrm>
          <a:prstGeom prst="rect">
            <a:avLst/>
          </a:prstGeom>
          <a:noFill/>
          <a:extLst>
            <a:ext uri="{909E8E84-426E-40DD-AFC4-6F175D3DCCD1}">
              <a14:hiddenFill xmlns:a14="http://schemas.microsoft.com/office/drawing/2010/main" xmlns="">
                <a:solidFill>
                  <a:srgbClr val="FFFFFF"/>
                </a:solidFill>
              </a14:hiddenFill>
            </a:ext>
          </a:extLst>
        </p:spPr>
      </p:pic>
      <p:grpSp>
        <p:nvGrpSpPr>
          <p:cNvPr id="47" name="Group 46"/>
          <p:cNvGrpSpPr/>
          <p:nvPr/>
        </p:nvGrpSpPr>
        <p:grpSpPr>
          <a:xfrm>
            <a:off x="140400" y="219670"/>
            <a:ext cx="8775000" cy="6352153"/>
            <a:chOff x="140400" y="219670"/>
            <a:chExt cx="8775000" cy="6352153"/>
          </a:xfrm>
        </p:grpSpPr>
        <p:grpSp>
          <p:nvGrpSpPr>
            <p:cNvPr id="4" name="Group 3"/>
            <p:cNvGrpSpPr/>
            <p:nvPr/>
          </p:nvGrpSpPr>
          <p:grpSpPr>
            <a:xfrm>
              <a:off x="6096000" y="2701802"/>
              <a:ext cx="2819400" cy="1837827"/>
              <a:chOff x="6324600" y="1868263"/>
              <a:chExt cx="2819400" cy="1837827"/>
            </a:xfrm>
          </p:grpSpPr>
          <p:sp>
            <p:nvSpPr>
              <p:cNvPr id="11" name="TextBox 10"/>
              <p:cNvSpPr txBox="1"/>
              <p:nvPr/>
            </p:nvSpPr>
            <p:spPr>
              <a:xfrm>
                <a:off x="6324600" y="1868263"/>
                <a:ext cx="2819400" cy="923330"/>
              </a:xfrm>
              <a:prstGeom prst="rect">
                <a:avLst/>
              </a:prstGeom>
              <a:solidFill>
                <a:srgbClr val="92D050">
                  <a:alpha val="35000"/>
                </a:srgbClr>
              </a:solidFill>
              <a:ln w="25400">
                <a:solidFill>
                  <a:schemeClr val="tx1"/>
                </a:solidFill>
              </a:ln>
              <a:effectLst/>
            </p:spPr>
            <p:txBody>
              <a:bodyPr wrap="square" rtlCol="0">
                <a:spAutoFit/>
              </a:bodyPr>
              <a:lstStyle/>
              <a:p>
                <a:pPr algn="ctr"/>
                <a:r>
                  <a:rPr lang="en-US" sz="900" b="1" u="sng" dirty="0">
                    <a:latin typeface="+mj-lt"/>
                    <a:cs typeface="Kalinga" pitchFamily="34" charset="0"/>
                  </a:rPr>
                  <a:t>Internal Processes and </a:t>
                </a:r>
                <a:r>
                  <a:rPr lang="en-US" sz="900" b="1" u="sng" dirty="0" smtClean="0">
                    <a:latin typeface="+mj-lt"/>
                    <a:cs typeface="Kalinga" pitchFamily="34" charset="0"/>
                  </a:rPr>
                  <a:t>Systems</a:t>
                </a:r>
              </a:p>
              <a:p>
                <a:r>
                  <a:rPr lang="en-US" sz="900" dirty="0" smtClean="0">
                    <a:latin typeface="+mj-lt"/>
                    <a:cs typeface="Kalinga" pitchFamily="34" charset="0"/>
                  </a:rPr>
                  <a:t>Systems </a:t>
                </a:r>
                <a:r>
                  <a:rPr lang="en-US" sz="900" dirty="0">
                    <a:latin typeface="+mj-lt"/>
                    <a:cs typeface="Kalinga" pitchFamily="34" charset="0"/>
                  </a:rPr>
                  <a:t>that promote monitoring status of goals and objectives, coordinate efforts, provide information and develop teamwork.  This includes both format and informal administrative processes, communications and </a:t>
                </a:r>
                <a:r>
                  <a:rPr lang="en-US" sz="900" dirty="0" smtClean="0">
                    <a:latin typeface="+mj-lt"/>
                    <a:cs typeface="Kalinga" pitchFamily="34" charset="0"/>
                  </a:rPr>
                  <a:t>information sharing and meetings.</a:t>
                </a:r>
                <a:endParaRPr lang="en-US" sz="900" dirty="0">
                  <a:latin typeface="+mj-lt"/>
                  <a:cs typeface="Kalinga" pitchFamily="34" charset="0"/>
                </a:endParaRPr>
              </a:p>
            </p:txBody>
          </p:sp>
          <p:sp>
            <p:nvSpPr>
              <p:cNvPr id="12" name="TextBox 11"/>
              <p:cNvSpPr txBox="1"/>
              <p:nvPr/>
            </p:nvSpPr>
            <p:spPr>
              <a:xfrm>
                <a:off x="6324600" y="2782760"/>
                <a:ext cx="2819400" cy="923330"/>
              </a:xfrm>
              <a:prstGeom prst="rect">
                <a:avLst/>
              </a:prstGeom>
              <a:solidFill>
                <a:srgbClr val="92D050">
                  <a:alpha val="62000"/>
                </a:srgbClr>
              </a:solidFill>
              <a:ln w="25400">
                <a:solidFill>
                  <a:schemeClr val="tx1"/>
                </a:solidFill>
              </a:ln>
            </p:spPr>
            <p:txBody>
              <a:bodyPr wrap="square" rtlCol="0">
                <a:spAutoFit/>
              </a:bodyPr>
              <a:lstStyle/>
              <a:p>
                <a:r>
                  <a:rPr lang="en-US" sz="900" u="sng" dirty="0">
                    <a:latin typeface="+mj-lt"/>
                    <a:cs typeface="Kalinga" pitchFamily="34" charset="0"/>
                  </a:rPr>
                  <a:t>Key Elements:</a:t>
                </a:r>
                <a:endParaRPr lang="en-US" sz="900" dirty="0">
                  <a:latin typeface="+mj-lt"/>
                  <a:cs typeface="Kalinga" pitchFamily="34" charset="0"/>
                </a:endParaRPr>
              </a:p>
              <a:p>
                <a:r>
                  <a:rPr lang="en-US" sz="900" dirty="0">
                    <a:latin typeface="+mj-lt"/>
                    <a:cs typeface="Kalinga" pitchFamily="34" charset="0"/>
                  </a:rPr>
                  <a:t>NCCOC provides support to chapters through management, standardized approaches and documentation making NCCOC and Chapters more effective and efficient.  </a:t>
                </a:r>
              </a:p>
              <a:p>
                <a:pPr lvl="0"/>
                <a:endParaRPr lang="en-US" sz="900" dirty="0">
                  <a:latin typeface="+mj-lt"/>
                  <a:cs typeface="Kalinga" pitchFamily="34" charset="0"/>
                </a:endParaRPr>
              </a:p>
            </p:txBody>
          </p:sp>
        </p:grpSp>
        <p:grpSp>
          <p:nvGrpSpPr>
            <p:cNvPr id="6" name="Group 5"/>
            <p:cNvGrpSpPr/>
            <p:nvPr/>
          </p:nvGrpSpPr>
          <p:grpSpPr>
            <a:xfrm>
              <a:off x="140400" y="3056813"/>
              <a:ext cx="3013366" cy="1286587"/>
              <a:chOff x="0" y="2571903"/>
              <a:chExt cx="3013366" cy="1286587"/>
            </a:xfrm>
          </p:grpSpPr>
          <p:sp>
            <p:nvSpPr>
              <p:cNvPr id="2" name="TextBox 1"/>
              <p:cNvSpPr txBox="1"/>
              <p:nvPr/>
            </p:nvSpPr>
            <p:spPr>
              <a:xfrm>
                <a:off x="0" y="3350659"/>
                <a:ext cx="3013365" cy="507831"/>
              </a:xfrm>
              <a:prstGeom prst="rect">
                <a:avLst/>
              </a:prstGeom>
              <a:solidFill>
                <a:schemeClr val="accent1">
                  <a:alpha val="57000"/>
                </a:schemeClr>
              </a:solidFill>
              <a:ln w="25400">
                <a:solidFill>
                  <a:schemeClr val="tx1"/>
                </a:solidFill>
              </a:ln>
            </p:spPr>
            <p:txBody>
              <a:bodyPr wrap="square" rtlCol="0">
                <a:spAutoFit/>
              </a:bodyPr>
              <a:lstStyle/>
              <a:p>
                <a:r>
                  <a:rPr lang="en-US" sz="900" u="sng" dirty="0" smtClean="0">
                    <a:latin typeface="+mj-lt"/>
                    <a:cs typeface="Kalinga" pitchFamily="34" charset="0"/>
                  </a:rPr>
                  <a:t>Key </a:t>
                </a:r>
                <a:r>
                  <a:rPr lang="en-US" sz="900" u="sng" dirty="0">
                    <a:latin typeface="+mj-lt"/>
                    <a:cs typeface="Kalinga" pitchFamily="34" charset="0"/>
                  </a:rPr>
                  <a:t>Elements:</a:t>
                </a:r>
                <a:endParaRPr lang="en-US" sz="900" dirty="0">
                  <a:latin typeface="+mj-lt"/>
                  <a:cs typeface="Kalinga" pitchFamily="34" charset="0"/>
                </a:endParaRPr>
              </a:p>
              <a:p>
                <a:r>
                  <a:rPr lang="en-US" sz="900" dirty="0">
                    <a:latin typeface="+mj-lt"/>
                    <a:cs typeface="Kalinga" pitchFamily="34" charset="0"/>
                  </a:rPr>
                  <a:t>NCCOC will support Chapters in meeting the needs of its members in order to retain, energize and involve them</a:t>
                </a:r>
                <a:r>
                  <a:rPr lang="en-US" sz="900" dirty="0" smtClean="0">
                    <a:latin typeface="+mj-lt"/>
                    <a:cs typeface="Kalinga" pitchFamily="34" charset="0"/>
                  </a:rPr>
                  <a:t>.</a:t>
                </a:r>
                <a:endParaRPr lang="en-US" sz="900" dirty="0">
                  <a:latin typeface="+mj-lt"/>
                  <a:cs typeface="Kalinga" pitchFamily="34" charset="0"/>
                </a:endParaRPr>
              </a:p>
            </p:txBody>
          </p:sp>
          <p:sp>
            <p:nvSpPr>
              <p:cNvPr id="14" name="TextBox 13"/>
              <p:cNvSpPr txBox="1"/>
              <p:nvPr/>
            </p:nvSpPr>
            <p:spPr>
              <a:xfrm>
                <a:off x="0" y="2571903"/>
                <a:ext cx="3013366" cy="784830"/>
              </a:xfrm>
              <a:prstGeom prst="rect">
                <a:avLst/>
              </a:prstGeom>
              <a:solidFill>
                <a:schemeClr val="accent1">
                  <a:alpha val="40000"/>
                </a:schemeClr>
              </a:solidFill>
              <a:ln w="25400">
                <a:solidFill>
                  <a:schemeClr val="tx1"/>
                </a:solidFill>
              </a:ln>
            </p:spPr>
            <p:txBody>
              <a:bodyPr wrap="square" rtlCol="0">
                <a:spAutoFit/>
              </a:bodyPr>
              <a:lstStyle/>
              <a:p>
                <a:pPr algn="ctr"/>
                <a:r>
                  <a:rPr lang="en-US" sz="900" b="1" u="sng" dirty="0" smtClean="0">
                    <a:latin typeface="+mj-lt"/>
                    <a:cs typeface="Kalinga" pitchFamily="34" charset="0"/>
                  </a:rPr>
                  <a:t>Customers and Stakeholders</a:t>
                </a:r>
                <a:endParaRPr lang="en-US" sz="900" u="sng" dirty="0" smtClean="0">
                  <a:latin typeface="+mj-lt"/>
                  <a:cs typeface="Kalinga" pitchFamily="34" charset="0"/>
                </a:endParaRPr>
              </a:p>
              <a:p>
                <a:r>
                  <a:rPr lang="en-US" sz="900" dirty="0" smtClean="0">
                    <a:latin typeface="+mj-lt"/>
                    <a:cs typeface="Kalinga" pitchFamily="34" charset="0"/>
                  </a:rPr>
                  <a:t>Customers are active duty, retired and ex-officers.  MOAA can amplify their voice.  Stakeholders include National MOAA, Legislators, media, future generations (pipeline, JROTC, ROTC)</a:t>
                </a:r>
                <a:endParaRPr lang="en-US" sz="900" dirty="0">
                  <a:latin typeface="+mj-lt"/>
                  <a:cs typeface="Kalinga" pitchFamily="34" charset="0"/>
                </a:endParaRPr>
              </a:p>
            </p:txBody>
          </p:sp>
        </p:grpSp>
        <p:grpSp>
          <p:nvGrpSpPr>
            <p:cNvPr id="5" name="Group 4"/>
            <p:cNvGrpSpPr/>
            <p:nvPr/>
          </p:nvGrpSpPr>
          <p:grpSpPr>
            <a:xfrm>
              <a:off x="3276600" y="219670"/>
              <a:ext cx="2636936" cy="2387257"/>
              <a:chOff x="3124269" y="219670"/>
              <a:chExt cx="2636936" cy="2387257"/>
            </a:xfrm>
          </p:grpSpPr>
          <p:sp>
            <p:nvSpPr>
              <p:cNvPr id="20" name="TextBox 19"/>
              <p:cNvSpPr txBox="1"/>
              <p:nvPr/>
            </p:nvSpPr>
            <p:spPr>
              <a:xfrm>
                <a:off x="3124269" y="1129599"/>
                <a:ext cx="2636936" cy="1477328"/>
              </a:xfrm>
              <a:prstGeom prst="rect">
                <a:avLst/>
              </a:prstGeom>
              <a:solidFill>
                <a:schemeClr val="accent2">
                  <a:alpha val="30000"/>
                </a:schemeClr>
              </a:solidFill>
              <a:ln w="25400">
                <a:solidFill>
                  <a:schemeClr val="tx1"/>
                </a:solidFill>
              </a:ln>
            </p:spPr>
            <p:txBody>
              <a:bodyPr wrap="square" rtlCol="0">
                <a:spAutoFit/>
              </a:bodyPr>
              <a:lstStyle/>
              <a:p>
                <a:r>
                  <a:rPr lang="en-US" sz="900" u="sng" dirty="0">
                    <a:latin typeface="+mj-lt"/>
                    <a:cs typeface="Kalinga" pitchFamily="34" charset="0"/>
                  </a:rPr>
                  <a:t>Key Elements:</a:t>
                </a:r>
                <a:endParaRPr lang="en-US" sz="900" dirty="0">
                  <a:latin typeface="+mj-lt"/>
                  <a:cs typeface="Kalinga" pitchFamily="34" charset="0"/>
                </a:endParaRPr>
              </a:p>
              <a:p>
                <a:r>
                  <a:rPr lang="en-US" sz="900" dirty="0">
                    <a:latin typeface="+mj-lt"/>
                    <a:cs typeface="Kalinga" pitchFamily="34" charset="0"/>
                  </a:rPr>
                  <a:t>NCCOC will work toward increasing membership in all Chapters, supporting MOAAs membership chapter recruiting plans. Members generate revenue and strength in meeting NCCOCs and MOAA goals.  Membership provides financial support for chapters, NCCOC; dues, One Powerful Voice (legislature) and makes impact locally, to improve the health and future of MOAA.  Improve the capability of chapter leadership</a:t>
                </a:r>
                <a:r>
                  <a:rPr lang="en-US" sz="900" dirty="0" smtClean="0">
                    <a:latin typeface="+mj-lt"/>
                    <a:cs typeface="Kalinga" pitchFamily="34" charset="0"/>
                  </a:rPr>
                  <a:t>.</a:t>
                </a:r>
                <a:endParaRPr lang="en-US" sz="900" dirty="0">
                  <a:latin typeface="+mj-lt"/>
                  <a:cs typeface="Kalinga" pitchFamily="34" charset="0"/>
                </a:endParaRPr>
              </a:p>
            </p:txBody>
          </p:sp>
          <p:sp>
            <p:nvSpPr>
              <p:cNvPr id="21" name="TextBox 20"/>
              <p:cNvSpPr txBox="1"/>
              <p:nvPr/>
            </p:nvSpPr>
            <p:spPr>
              <a:xfrm>
                <a:off x="3124269" y="219670"/>
                <a:ext cx="2636936" cy="923330"/>
              </a:xfrm>
              <a:prstGeom prst="rect">
                <a:avLst/>
              </a:prstGeom>
              <a:solidFill>
                <a:schemeClr val="accent2">
                  <a:alpha val="20000"/>
                </a:schemeClr>
              </a:solidFill>
              <a:ln w="25400">
                <a:solidFill>
                  <a:schemeClr val="tx1"/>
                </a:solidFill>
              </a:ln>
            </p:spPr>
            <p:txBody>
              <a:bodyPr wrap="square" rtlCol="0">
                <a:spAutoFit/>
              </a:bodyPr>
              <a:lstStyle/>
              <a:p>
                <a:pPr algn="ctr"/>
                <a:r>
                  <a:rPr lang="en-US" sz="900" b="1" u="sng" dirty="0">
                    <a:latin typeface="+mj-lt"/>
                    <a:cs typeface="Kalinga" pitchFamily="34" charset="0"/>
                  </a:rPr>
                  <a:t>Resources</a:t>
                </a:r>
                <a:endParaRPr lang="en-US" sz="900" u="sng" dirty="0">
                  <a:latin typeface="+mj-lt"/>
                  <a:cs typeface="Kalinga" pitchFamily="34" charset="0"/>
                </a:endParaRPr>
              </a:p>
              <a:p>
                <a:r>
                  <a:rPr lang="en-US" sz="900" dirty="0">
                    <a:latin typeface="+mj-lt"/>
                    <a:cs typeface="Kalinga" pitchFamily="34" charset="0"/>
                  </a:rPr>
                  <a:t>Resources that enable to realize Mission and Strategy are the members of MOAA that allow for a strong voice.  The dues from these MOAA member allow for funds to promote actions for NCCOC and Chapters</a:t>
                </a:r>
              </a:p>
            </p:txBody>
          </p:sp>
        </p:grpSp>
        <p:grpSp>
          <p:nvGrpSpPr>
            <p:cNvPr id="3" name="Group 2"/>
            <p:cNvGrpSpPr/>
            <p:nvPr/>
          </p:nvGrpSpPr>
          <p:grpSpPr>
            <a:xfrm>
              <a:off x="3350340" y="4724400"/>
              <a:ext cx="2636936" cy="1847423"/>
              <a:chOff x="2743200" y="4994565"/>
              <a:chExt cx="3154126" cy="1847423"/>
            </a:xfrm>
          </p:grpSpPr>
          <p:sp>
            <p:nvSpPr>
              <p:cNvPr id="30" name="TextBox 29"/>
              <p:cNvSpPr txBox="1"/>
              <p:nvPr/>
            </p:nvSpPr>
            <p:spPr>
              <a:xfrm>
                <a:off x="2743200" y="5780159"/>
                <a:ext cx="3154126" cy="1061829"/>
              </a:xfrm>
              <a:prstGeom prst="rect">
                <a:avLst/>
              </a:prstGeom>
              <a:solidFill>
                <a:srgbClr val="7030A0">
                  <a:alpha val="66000"/>
                </a:srgbClr>
              </a:solidFill>
              <a:ln w="25400">
                <a:solidFill>
                  <a:schemeClr val="tx1"/>
                </a:solidFill>
              </a:ln>
            </p:spPr>
            <p:txBody>
              <a:bodyPr wrap="square" rtlCol="0">
                <a:spAutoFit/>
              </a:bodyPr>
              <a:lstStyle/>
              <a:p>
                <a:r>
                  <a:rPr lang="en-US" sz="900" u="sng" dirty="0"/>
                  <a:t>Key Elements:</a:t>
                </a:r>
                <a:endParaRPr lang="en-US" sz="900" dirty="0"/>
              </a:p>
              <a:p>
                <a:r>
                  <a:rPr lang="en-US" sz="900" dirty="0"/>
                  <a:t>NCCOC must grow leaders in the MOAA role in the Chapter and Council, in MOAA and the community, be effective in succession planning and transition and understand community needs to build a better </a:t>
                </a:r>
                <a:r>
                  <a:rPr lang="en-US" sz="900" dirty="0" smtClean="0"/>
                  <a:t>community.</a:t>
                </a:r>
              </a:p>
              <a:p>
                <a:endParaRPr lang="en-US" sz="900" dirty="0"/>
              </a:p>
              <a:p>
                <a:endParaRPr lang="en-US" sz="900" dirty="0"/>
              </a:p>
            </p:txBody>
          </p:sp>
          <p:sp>
            <p:nvSpPr>
              <p:cNvPr id="31" name="TextBox 30"/>
              <p:cNvSpPr txBox="1"/>
              <p:nvPr/>
            </p:nvSpPr>
            <p:spPr>
              <a:xfrm>
                <a:off x="2743200" y="4994565"/>
                <a:ext cx="3154126" cy="784830"/>
              </a:xfrm>
              <a:prstGeom prst="rect">
                <a:avLst/>
              </a:prstGeom>
              <a:solidFill>
                <a:srgbClr val="7030A0">
                  <a:alpha val="49000"/>
                </a:srgbClr>
              </a:solidFill>
              <a:ln w="25400">
                <a:solidFill>
                  <a:schemeClr val="tx1"/>
                </a:solidFill>
              </a:ln>
            </p:spPr>
            <p:txBody>
              <a:bodyPr wrap="square" rtlCol="0">
                <a:spAutoFit/>
              </a:bodyPr>
              <a:lstStyle/>
              <a:p>
                <a:pPr algn="ctr"/>
                <a:r>
                  <a:rPr lang="en-US" sz="900" b="1" dirty="0"/>
                  <a:t>Learning and Growth</a:t>
                </a:r>
                <a:endParaRPr lang="en-US" sz="900" dirty="0"/>
              </a:p>
              <a:p>
                <a:r>
                  <a:rPr lang="en-US" sz="900" dirty="0"/>
                  <a:t>Building and resourcing the talents and capabilities of the MOAA leaders and members in the MOAA NC Chapters to meet the goals and objectives and support MOAA national. </a:t>
                </a:r>
                <a:endParaRPr lang="en-US" sz="900" dirty="0" smtClean="0"/>
              </a:p>
              <a:p>
                <a:endParaRPr lang="en-US" sz="900" dirty="0"/>
              </a:p>
            </p:txBody>
          </p:sp>
        </p:grpSp>
        <p:sp>
          <p:nvSpPr>
            <p:cNvPr id="7" name="Oval 6"/>
            <p:cNvSpPr/>
            <p:nvPr/>
          </p:nvSpPr>
          <p:spPr>
            <a:xfrm>
              <a:off x="3687096" y="3104646"/>
              <a:ext cx="1828800" cy="857754"/>
            </a:xfrm>
            <a:prstGeom prst="ellipse">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3924300" y="3210357"/>
              <a:ext cx="1295400" cy="646331"/>
            </a:xfrm>
            <a:prstGeom prst="rect">
              <a:avLst/>
            </a:prstGeom>
            <a:noFill/>
          </p:spPr>
          <p:txBody>
            <a:bodyPr wrap="square" rtlCol="0">
              <a:spAutoFit/>
            </a:bodyPr>
            <a:lstStyle/>
            <a:p>
              <a:pPr algn="ctr"/>
              <a:r>
                <a:rPr lang="en-US" dirty="0" smtClean="0"/>
                <a:t>Vision and Strategy</a:t>
              </a:r>
              <a:endParaRPr lang="en-US" dirty="0"/>
            </a:p>
          </p:txBody>
        </p:sp>
        <p:cxnSp>
          <p:nvCxnSpPr>
            <p:cNvPr id="10" name="Straight Connector 9"/>
            <p:cNvCxnSpPr>
              <a:stCxn id="20" idx="2"/>
              <a:endCxn id="7" idx="0"/>
            </p:cNvCxnSpPr>
            <p:nvPr/>
          </p:nvCxnSpPr>
          <p:spPr>
            <a:xfrm>
              <a:off x="4595068" y="2606927"/>
              <a:ext cx="6428" cy="497719"/>
            </a:xfrm>
            <a:prstGeom prst="line">
              <a:avLst/>
            </a:prstGeom>
            <a:ln w="635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20000" flipH="1">
              <a:off x="4595528" y="3948811"/>
              <a:ext cx="31956" cy="792480"/>
            </a:xfrm>
            <a:prstGeom prst="line">
              <a:avLst/>
            </a:prstGeom>
            <a:ln w="63500">
              <a:solidFill>
                <a:srgbClr val="7030A0"/>
              </a:solidFill>
            </a:ln>
          </p:spPr>
          <p:style>
            <a:lnRef idx="1">
              <a:schemeClr val="accent1"/>
            </a:lnRef>
            <a:fillRef idx="0">
              <a:schemeClr val="accent1"/>
            </a:fillRef>
            <a:effectRef idx="0">
              <a:schemeClr val="accent1"/>
            </a:effectRef>
            <a:fontRef idx="minor">
              <a:schemeClr val="tx1"/>
            </a:fontRef>
          </p:style>
        </p:cxnSp>
        <p:sp>
          <p:nvSpPr>
            <p:cNvPr id="16" name="Arc 15"/>
            <p:cNvSpPr/>
            <p:nvPr/>
          </p:nvSpPr>
          <p:spPr>
            <a:xfrm>
              <a:off x="4267200" y="1129599"/>
              <a:ext cx="3276600" cy="3204988"/>
            </a:xfrm>
            <a:prstGeom prst="arc">
              <a:avLst/>
            </a:prstGeom>
            <a:ln w="635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Arc 16"/>
            <p:cNvSpPr/>
            <p:nvPr/>
          </p:nvSpPr>
          <p:spPr>
            <a:xfrm rot="16200000">
              <a:off x="1389141" y="1160541"/>
              <a:ext cx="3733801" cy="3698720"/>
            </a:xfrm>
            <a:prstGeom prst="arc">
              <a:avLst>
                <a:gd name="adj1" fmla="val 16175359"/>
                <a:gd name="adj2" fmla="val 0"/>
              </a:avLst>
            </a:prstGeom>
            <a:ln w="635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Arc 17"/>
            <p:cNvSpPr/>
            <p:nvPr/>
          </p:nvSpPr>
          <p:spPr>
            <a:xfrm rot="10800000">
              <a:off x="1443828" y="3210356"/>
              <a:ext cx="3813021" cy="2294131"/>
            </a:xfrm>
            <a:prstGeom prst="arc">
              <a:avLst/>
            </a:prstGeom>
            <a:ln w="635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Arc 18"/>
            <p:cNvSpPr/>
            <p:nvPr/>
          </p:nvSpPr>
          <p:spPr>
            <a:xfrm rot="5400000">
              <a:off x="4983612" y="2893311"/>
              <a:ext cx="1998681" cy="3279105"/>
            </a:xfrm>
            <a:prstGeom prst="arc">
              <a:avLst/>
            </a:prstGeom>
            <a:ln w="635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9" name="Straight Connector 38"/>
            <p:cNvCxnSpPr/>
            <p:nvPr/>
          </p:nvCxnSpPr>
          <p:spPr>
            <a:xfrm flipH="1">
              <a:off x="5515896" y="3625132"/>
              <a:ext cx="580104" cy="0"/>
            </a:xfrm>
            <a:prstGeom prst="line">
              <a:avLst/>
            </a:prstGeom>
            <a:ln w="635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endCxn id="7" idx="2"/>
            </p:cNvCxnSpPr>
            <p:nvPr/>
          </p:nvCxnSpPr>
          <p:spPr>
            <a:xfrm flipV="1">
              <a:off x="3153765" y="3533523"/>
              <a:ext cx="533331" cy="2"/>
            </a:xfrm>
            <a:prstGeom prst="line">
              <a:avLst/>
            </a:prstGeom>
            <a:ln w="63500">
              <a:solidFill>
                <a:srgbClr val="7030A0"/>
              </a:solidFill>
            </a:ln>
          </p:spPr>
          <p:style>
            <a:lnRef idx="1">
              <a:schemeClr val="accent1"/>
            </a:lnRef>
            <a:fillRef idx="0">
              <a:schemeClr val="accent1"/>
            </a:fillRef>
            <a:effectRef idx="0">
              <a:schemeClr val="accent1"/>
            </a:effectRef>
            <a:fontRef idx="minor">
              <a:schemeClr val="tx1"/>
            </a:fontRef>
          </p:style>
        </p:cxnSp>
      </p:grpSp>
      <p:pic>
        <p:nvPicPr>
          <p:cNvPr id="48" name="Picture 47"/>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6852893" y="5893424"/>
            <a:ext cx="2024407" cy="490919"/>
          </a:xfrm>
          <a:prstGeom prst="rect">
            <a:avLst/>
          </a:prstGeom>
        </p:spPr>
      </p:pic>
      <p:pic>
        <p:nvPicPr>
          <p:cNvPr id="5125" name="Picture 5" descr="C:\Users\David\AppData\Local\Microsoft\Windows\Temporary Internet Files\Content.IE5\3P7XW1HB\MC900436375[1].pn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207043" y="285750"/>
            <a:ext cx="1440039" cy="13906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20889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TotalTime>
  <Words>1015</Words>
  <Application>Microsoft Office PowerPoint</Application>
  <PresentationFormat>On-screen Show (4:3)</PresentationFormat>
  <Paragraphs>90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Slide 1</vt:lpstr>
      <vt:lpstr>Slide 2</vt:lpstr>
      <vt:lpstr>Slide 3</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dc:creator>
  <cp:lastModifiedBy>Doug Ehrhardt</cp:lastModifiedBy>
  <cp:revision>17</cp:revision>
  <dcterms:created xsi:type="dcterms:W3CDTF">2013-05-27T17:59:09Z</dcterms:created>
  <dcterms:modified xsi:type="dcterms:W3CDTF">2013-10-16T22:09:40Z</dcterms:modified>
</cp:coreProperties>
</file>